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333" r:id="rId2"/>
    <p:sldId id="470" r:id="rId3"/>
    <p:sldId id="431" r:id="rId4"/>
    <p:sldId id="395" r:id="rId5"/>
    <p:sldId id="472" r:id="rId6"/>
    <p:sldId id="473" r:id="rId7"/>
    <p:sldId id="496" r:id="rId8"/>
    <p:sldId id="471" r:id="rId9"/>
    <p:sldId id="497" r:id="rId10"/>
    <p:sldId id="498" r:id="rId11"/>
    <p:sldId id="474" r:id="rId12"/>
    <p:sldId id="479" r:id="rId13"/>
    <p:sldId id="478" r:id="rId14"/>
    <p:sldId id="500" r:id="rId15"/>
    <p:sldId id="499" r:id="rId16"/>
    <p:sldId id="501" r:id="rId17"/>
    <p:sldId id="503" r:id="rId18"/>
    <p:sldId id="502" r:id="rId19"/>
    <p:sldId id="414" r:id="rId20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78" autoAdjust="0"/>
    <p:restoredTop sz="62595" autoAdjust="0"/>
  </p:normalViewPr>
  <p:slideViewPr>
    <p:cSldViewPr>
      <p:cViewPr varScale="1">
        <p:scale>
          <a:sx n="43" d="100"/>
          <a:sy n="43" d="100"/>
        </p:scale>
        <p:origin x="944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1B4B4-8D4E-4EC7-BCC3-31483A26696F}" type="datetimeFigureOut">
              <a:rPr lang="cs-CZ" smtClean="0"/>
              <a:pPr/>
              <a:t>01.02.2022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1770-6E53-4BB6-B007-7CA707BAE8AA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060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127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10154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4813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93833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078144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992630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10145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3193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26692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8222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473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1853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5398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8194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cs-CZ" baseline="0" dirty="0" err="1" smtClean="0"/>
              <a:t>It</a:t>
            </a:r>
            <a:r>
              <a:rPr lang="cs-CZ" baseline="0" dirty="0" smtClean="0"/>
              <a:t> </a:t>
            </a:r>
            <a:r>
              <a:rPr lang="cs-CZ" baseline="0" dirty="0" err="1" smtClean="0"/>
              <a:t>is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developers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account</a:t>
            </a:r>
            <a:r>
              <a:rPr lang="cs-CZ" baseline="0" dirty="0" smtClean="0"/>
              <a:t> – I </a:t>
            </a:r>
            <a:r>
              <a:rPr lang="cs-CZ" baseline="0" dirty="0" err="1" smtClean="0"/>
              <a:t>am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collecting</a:t>
            </a:r>
            <a:r>
              <a:rPr lang="cs-CZ" baseline="0" dirty="0" smtClean="0"/>
              <a:t> data </a:t>
            </a:r>
            <a:r>
              <a:rPr lang="cs-CZ" baseline="0" dirty="0" err="1" smtClean="0"/>
              <a:t>only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from</a:t>
            </a:r>
            <a:r>
              <a:rPr lang="cs-CZ" baseline="0" dirty="0" smtClean="0"/>
              <a:t> a </a:t>
            </a:r>
            <a:r>
              <a:rPr lang="cs-CZ" baseline="0" dirty="0" err="1" smtClean="0"/>
              <a:t>certain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population</a:t>
            </a:r>
            <a:r>
              <a:rPr lang="cs-CZ" baseline="0" dirty="0" smtClean="0"/>
              <a:t> – </a:t>
            </a:r>
            <a:r>
              <a:rPr lang="cs-CZ" baseline="0" dirty="0" err="1" smtClean="0"/>
              <a:t>probably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gamers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somehow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focused</a:t>
            </a:r>
            <a:r>
              <a:rPr lang="cs-CZ" baseline="0" dirty="0" smtClean="0"/>
              <a:t> on </a:t>
            </a:r>
            <a:r>
              <a:rPr lang="cs-CZ" baseline="0" dirty="0" err="1" smtClean="0"/>
              <a:t>some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types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endParaRPr lang="cs-CZ" baseline="0" dirty="0" smtClean="0"/>
          </a:p>
          <a:p>
            <a:pPr marL="0" indent="0">
              <a:buNone/>
            </a:pPr>
            <a:endParaRPr lang="cs-CZ" baseline="0" dirty="0" smtClean="0"/>
          </a:p>
          <a:p>
            <a:pPr marL="0" indent="0">
              <a:buNone/>
            </a:pPr>
            <a:r>
              <a:rPr lang="cs-CZ" baseline="0" dirty="0" smtClean="0"/>
              <a:t>Response </a:t>
            </a:r>
            <a:r>
              <a:rPr lang="cs-CZ" baseline="0" dirty="0" err="1" smtClean="0"/>
              <a:t>bias</a:t>
            </a:r>
            <a:r>
              <a:rPr lang="cs-CZ" baseline="0" dirty="0" smtClean="0"/>
              <a:t> - </a:t>
            </a:r>
            <a:r>
              <a:rPr lang="en-US" dirty="0" smtClean="0"/>
              <a:t>where there’s something about how the actual survey questionnaire is constructed that encourages a certain type of answer, leading to measurement error.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5442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6890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23123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4791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29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cs-CZ" smtClean="0"/>
              <a:t>Klepnutím lze upravit styl předlohy podnadpisů.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Obdélník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bdélník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cs-CZ" smtClean="0"/>
              <a:t>Klepnutím na ikonu přidáte obrázek.</a:t>
            </a:r>
            <a:endParaRPr kumimoji="0"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11" name="Obdélník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Obdélník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  <a:p>
            <a:pPr lvl="1" eaLnBrk="1" latinLnBrk="0" hangingPunct="1"/>
            <a:r>
              <a:rPr kumimoji="0" lang="cs-CZ" smtClean="0"/>
              <a:t>Druhá úroveň</a:t>
            </a:r>
          </a:p>
          <a:p>
            <a:pPr lvl="2" eaLnBrk="1" latinLnBrk="0" hangingPunct="1"/>
            <a:r>
              <a:rPr kumimoji="0" lang="cs-CZ" smtClean="0"/>
              <a:t>Třetí úroveň</a:t>
            </a:r>
          </a:p>
          <a:p>
            <a:pPr lvl="3" eaLnBrk="1" latinLnBrk="0" hangingPunct="1"/>
            <a:r>
              <a:rPr kumimoji="0" lang="cs-CZ" smtClean="0"/>
              <a:t>Čtvrtá úroveň</a:t>
            </a:r>
          </a:p>
          <a:p>
            <a:pPr lvl="4" eaLnBrk="1" latinLnBrk="0" hangingPunct="1"/>
            <a:r>
              <a:rPr kumimoji="0"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pic>
        <p:nvPicPr>
          <p:cNvPr id="9" name="Picture 2" descr="E:\Docs\VS\PR\gamedev.cuni.cz\LOGO\v2-sources\GameDev-ColorLogo-300DPI-ForBlack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212810"/>
            <a:ext cx="1038916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224KOCIWKzA_WloW1wx3kx8IBXlc33VQ1ihAeZIDoY/edit?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852936"/>
            <a:ext cx="8136904" cy="2641923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/>
              <a:t>Game User </a:t>
            </a:r>
            <a:r>
              <a:rPr lang="cs-CZ" dirty="0" err="1" smtClean="0"/>
              <a:t>Experience</a:t>
            </a:r>
            <a:endParaRPr lang="cs-CZ" dirty="0" smtClean="0"/>
          </a:p>
          <a:p>
            <a:endParaRPr lang="cs-CZ" dirty="0"/>
          </a:p>
          <a:p>
            <a:r>
              <a:rPr lang="cs-CZ" dirty="0" err="1" smtClean="0">
                <a:solidFill>
                  <a:schemeClr val="bg2"/>
                </a:solidFill>
              </a:rPr>
              <a:t>Lecture</a:t>
            </a:r>
            <a:r>
              <a:rPr lang="cs-CZ" dirty="0" smtClean="0">
                <a:solidFill>
                  <a:schemeClr val="bg2"/>
                </a:solidFill>
              </a:rPr>
              <a:t> 6</a:t>
            </a:r>
          </a:p>
          <a:p>
            <a:endParaRPr lang="cs-CZ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285551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Options</a:t>
            </a:r>
            <a:r>
              <a:rPr lang="cs-CZ" dirty="0" smtClean="0"/>
              <a:t> </a:t>
            </a:r>
            <a:r>
              <a:rPr lang="cs-CZ" dirty="0" err="1" smtClean="0"/>
              <a:t>Order</a:t>
            </a:r>
            <a:r>
              <a:rPr lang="cs-CZ" dirty="0" smtClean="0"/>
              <a:t> </a:t>
            </a:r>
            <a:r>
              <a:rPr lang="cs-CZ" dirty="0" err="1" smtClean="0"/>
              <a:t>Bias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3" name="Obdélník 2"/>
          <p:cNvSpPr/>
          <p:nvPr/>
        </p:nvSpPr>
        <p:spPr>
          <a:xfrm>
            <a:off x="331855" y="2251234"/>
            <a:ext cx="8363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244" y="1442952"/>
            <a:ext cx="6632492" cy="539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907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6563072" cy="1252728"/>
          </a:xfrm>
        </p:spPr>
        <p:txBody>
          <a:bodyPr>
            <a:normAutofit fontScale="90000"/>
          </a:bodyPr>
          <a:lstStyle/>
          <a:p>
            <a:r>
              <a:rPr lang="en-GB" dirty="0"/>
              <a:t>Social </a:t>
            </a:r>
            <a:r>
              <a:rPr lang="en-GB" dirty="0" smtClean="0"/>
              <a:t>desirability</a:t>
            </a:r>
            <a:r>
              <a:rPr lang="cs-CZ" dirty="0" smtClean="0"/>
              <a:t> </a:t>
            </a:r>
            <a:r>
              <a:rPr lang="cs-CZ" dirty="0" err="1" smtClean="0"/>
              <a:t>or</a:t>
            </a:r>
            <a:r>
              <a:rPr lang="cs-CZ" dirty="0" smtClean="0"/>
              <a:t> </a:t>
            </a:r>
            <a:r>
              <a:rPr lang="en-GB" dirty="0" smtClean="0"/>
              <a:t>conformity </a:t>
            </a:r>
            <a:r>
              <a:rPr lang="en-GB" dirty="0"/>
              <a:t>bias</a:t>
            </a:r>
            <a:endParaRPr lang="en-US" dirty="0"/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93" y="1580488"/>
            <a:ext cx="7858214" cy="529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23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Tutorials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6000" dirty="0" smtClean="0"/>
              <a:t>Video - </a:t>
            </a:r>
            <a:r>
              <a:rPr lang="en-US" sz="6000" dirty="0"/>
              <a:t>Viva La Dirt League</a:t>
            </a:r>
            <a:r>
              <a:rPr lang="cs-CZ" sz="2000" dirty="0" smtClean="0"/>
              <a:t/>
            </a:r>
            <a:br>
              <a:rPr lang="cs-CZ" sz="2000" dirty="0" smtClean="0"/>
            </a:br>
            <a:endParaRPr lang="en-US" sz="20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5244770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Onboarding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Clear</a:t>
            </a:r>
            <a:r>
              <a:rPr lang="cs-CZ" sz="3600" dirty="0" smtClean="0"/>
              <a:t> </a:t>
            </a:r>
            <a:r>
              <a:rPr lang="cs-CZ" sz="3600" dirty="0" err="1" smtClean="0"/>
              <a:t>understanding</a:t>
            </a:r>
            <a:r>
              <a:rPr lang="cs-CZ" sz="3600" dirty="0" smtClean="0"/>
              <a:t> </a:t>
            </a:r>
            <a:r>
              <a:rPr lang="cs-CZ" sz="3600" dirty="0" err="1" smtClean="0"/>
              <a:t>of</a:t>
            </a:r>
            <a:r>
              <a:rPr lang="cs-CZ" sz="3600" dirty="0" smtClean="0"/>
              <a:t> </a:t>
            </a:r>
            <a:r>
              <a:rPr lang="cs-CZ" sz="3600" dirty="0" err="1" smtClean="0"/>
              <a:t>how</a:t>
            </a:r>
            <a:r>
              <a:rPr lang="cs-CZ" sz="3600" dirty="0" smtClean="0"/>
              <a:t> </a:t>
            </a:r>
            <a:r>
              <a:rPr lang="cs-CZ" sz="3600" dirty="0" err="1" smtClean="0"/>
              <a:t>things</a:t>
            </a:r>
            <a:r>
              <a:rPr lang="cs-CZ" sz="3600" dirty="0" smtClean="0"/>
              <a:t> </a:t>
            </a:r>
            <a:r>
              <a:rPr lang="cs-CZ" sz="3600" dirty="0" err="1" smtClean="0"/>
              <a:t>work</a:t>
            </a:r>
            <a:r>
              <a:rPr lang="cs-CZ" sz="3600" dirty="0" smtClean="0"/>
              <a:t> </a:t>
            </a:r>
            <a:r>
              <a:rPr lang="cs-CZ" sz="3600" dirty="0" err="1" smtClean="0"/>
              <a:t>before</a:t>
            </a:r>
            <a:r>
              <a:rPr lang="cs-CZ" sz="3600" dirty="0" smtClean="0"/>
              <a:t> </a:t>
            </a:r>
            <a:r>
              <a:rPr lang="cs-CZ" sz="3600" dirty="0" err="1" smtClean="0"/>
              <a:t>fully</a:t>
            </a:r>
            <a:r>
              <a:rPr lang="cs-CZ" sz="3600" dirty="0" smtClean="0"/>
              <a:t> </a:t>
            </a:r>
            <a:r>
              <a:rPr lang="cs-CZ" sz="3600" dirty="0" err="1" smtClean="0"/>
              <a:t>benefiting</a:t>
            </a:r>
            <a:r>
              <a:rPr lang="cs-CZ" sz="3600" dirty="0" smtClean="0"/>
              <a:t> </a:t>
            </a:r>
            <a:r>
              <a:rPr lang="cs-CZ" sz="3600" dirty="0" err="1" smtClean="0"/>
              <a:t>from</a:t>
            </a:r>
            <a:r>
              <a:rPr lang="cs-CZ" sz="3600" dirty="0" smtClean="0"/>
              <a:t> </a:t>
            </a:r>
            <a:r>
              <a:rPr lang="cs-CZ" sz="3600" dirty="0" err="1" smtClean="0"/>
              <a:t>the</a:t>
            </a:r>
            <a:r>
              <a:rPr lang="cs-CZ" sz="3600" dirty="0" smtClean="0"/>
              <a:t> </a:t>
            </a:r>
            <a:r>
              <a:rPr lang="cs-CZ" sz="3600" dirty="0" err="1" smtClean="0"/>
              <a:t>experience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/>
              <a:t> </a:t>
            </a:r>
            <a:r>
              <a:rPr lang="cs-CZ" sz="3600" dirty="0" err="1" smtClean="0"/>
              <a:t>Unique</a:t>
            </a:r>
            <a:r>
              <a:rPr lang="cs-CZ" sz="3600" dirty="0" smtClean="0"/>
              <a:t> to </a:t>
            </a:r>
            <a:r>
              <a:rPr lang="cs-CZ" sz="3600" dirty="0" err="1" smtClean="0"/>
              <a:t>each</a:t>
            </a:r>
            <a:r>
              <a:rPr lang="cs-CZ" sz="3600" dirty="0" smtClean="0"/>
              <a:t> </a:t>
            </a:r>
            <a:r>
              <a:rPr lang="cs-CZ" sz="3600" dirty="0" err="1" smtClean="0"/>
              <a:t>games</a:t>
            </a: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3594695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Hands</a:t>
            </a:r>
            <a:r>
              <a:rPr lang="cs-CZ" dirty="0" smtClean="0"/>
              <a:t>-On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Clear</a:t>
            </a:r>
            <a:r>
              <a:rPr lang="cs-CZ" sz="3600" dirty="0" smtClean="0"/>
              <a:t> </a:t>
            </a:r>
            <a:r>
              <a:rPr lang="cs-CZ" sz="3600" dirty="0" err="1" smtClean="0"/>
              <a:t>understanding</a:t>
            </a:r>
            <a:r>
              <a:rPr lang="cs-CZ" sz="3600" dirty="0" smtClean="0"/>
              <a:t> </a:t>
            </a:r>
            <a:r>
              <a:rPr lang="cs-CZ" sz="3600" dirty="0" err="1" smtClean="0"/>
              <a:t>of</a:t>
            </a:r>
            <a:r>
              <a:rPr lang="cs-CZ" sz="3600" dirty="0" smtClean="0"/>
              <a:t> </a:t>
            </a:r>
            <a:r>
              <a:rPr lang="cs-CZ" sz="3600" dirty="0" err="1" smtClean="0"/>
              <a:t>how</a:t>
            </a:r>
            <a:r>
              <a:rPr lang="cs-CZ" sz="3600" dirty="0" smtClean="0"/>
              <a:t> </a:t>
            </a:r>
            <a:r>
              <a:rPr lang="cs-CZ" sz="3600" dirty="0" err="1" smtClean="0"/>
              <a:t>things</a:t>
            </a:r>
            <a:r>
              <a:rPr lang="cs-CZ" sz="3600" dirty="0" smtClean="0"/>
              <a:t> </a:t>
            </a:r>
            <a:r>
              <a:rPr lang="cs-CZ" sz="3600" dirty="0" err="1" smtClean="0"/>
              <a:t>work</a:t>
            </a:r>
            <a:r>
              <a:rPr lang="cs-CZ" sz="3600" dirty="0" smtClean="0"/>
              <a:t> </a:t>
            </a:r>
            <a:r>
              <a:rPr lang="cs-CZ" sz="3600" dirty="0" err="1" smtClean="0"/>
              <a:t>before</a:t>
            </a:r>
            <a:r>
              <a:rPr lang="cs-CZ" sz="3600" dirty="0" smtClean="0"/>
              <a:t> </a:t>
            </a:r>
            <a:r>
              <a:rPr lang="cs-CZ" sz="3600" dirty="0" err="1" smtClean="0"/>
              <a:t>fully</a:t>
            </a:r>
            <a:r>
              <a:rPr lang="cs-CZ" sz="3600" dirty="0" smtClean="0"/>
              <a:t> </a:t>
            </a:r>
            <a:r>
              <a:rPr lang="cs-CZ" sz="3600" dirty="0" err="1" smtClean="0"/>
              <a:t>benefiting</a:t>
            </a:r>
            <a:r>
              <a:rPr lang="cs-CZ" sz="3600" dirty="0" smtClean="0"/>
              <a:t> </a:t>
            </a:r>
            <a:r>
              <a:rPr lang="cs-CZ" sz="3600" dirty="0" err="1" smtClean="0"/>
              <a:t>from</a:t>
            </a:r>
            <a:r>
              <a:rPr lang="cs-CZ" sz="3600" dirty="0" smtClean="0"/>
              <a:t> </a:t>
            </a:r>
            <a:r>
              <a:rPr lang="cs-CZ" sz="3600" dirty="0" err="1" smtClean="0"/>
              <a:t>the</a:t>
            </a:r>
            <a:r>
              <a:rPr lang="cs-CZ" sz="3600" dirty="0" smtClean="0"/>
              <a:t> </a:t>
            </a:r>
            <a:r>
              <a:rPr lang="cs-CZ" sz="3600" dirty="0" err="1" smtClean="0"/>
              <a:t>experience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/>
              <a:t> </a:t>
            </a:r>
            <a:r>
              <a:rPr lang="cs-CZ" sz="3600" dirty="0" err="1" smtClean="0"/>
              <a:t>Unique</a:t>
            </a:r>
            <a:r>
              <a:rPr lang="cs-CZ" sz="3600" dirty="0" smtClean="0"/>
              <a:t> to </a:t>
            </a:r>
            <a:r>
              <a:rPr lang="cs-CZ" sz="3600" dirty="0" err="1" smtClean="0"/>
              <a:t>each</a:t>
            </a:r>
            <a:r>
              <a:rPr lang="cs-CZ" sz="3600" dirty="0" smtClean="0"/>
              <a:t> </a:t>
            </a:r>
            <a:r>
              <a:rPr lang="cs-CZ" sz="3600" dirty="0" err="1" smtClean="0"/>
              <a:t>games</a:t>
            </a: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4159601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Three</a:t>
            </a:r>
            <a:r>
              <a:rPr lang="cs-CZ" dirty="0" smtClean="0"/>
              <a:t> </a:t>
            </a:r>
            <a:r>
              <a:rPr lang="cs-CZ" dirty="0" err="1" smtClean="0"/>
              <a:t>general</a:t>
            </a:r>
            <a:r>
              <a:rPr lang="cs-CZ" dirty="0" smtClean="0"/>
              <a:t> </a:t>
            </a:r>
            <a:r>
              <a:rPr lang="cs-CZ" dirty="0" err="1" smtClean="0"/>
              <a:t>approaches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Walkthrough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Hands</a:t>
            </a:r>
            <a:r>
              <a:rPr lang="cs-CZ" sz="3600" dirty="0" smtClean="0"/>
              <a:t>-on </a:t>
            </a:r>
            <a:r>
              <a:rPr lang="cs-CZ" sz="3600" dirty="0" err="1" smtClean="0"/>
              <a:t>experience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Mixed</a:t>
            </a:r>
            <a:r>
              <a:rPr lang="cs-CZ" sz="3600" dirty="0" smtClean="0"/>
              <a:t> </a:t>
            </a:r>
            <a:r>
              <a:rPr lang="cs-CZ" sz="3600" dirty="0" err="1" smtClean="0"/>
              <a:t>approach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dirty="0" smtClean="0"/>
          </a:p>
        </p:txBody>
      </p:sp>
    </p:spTree>
    <p:extLst>
      <p:ext uri="{BB962C8B-B14F-4D97-AF65-F5344CB8AC3E}">
        <p14:creationId xmlns:p14="http://schemas.microsoft.com/office/powerpoint/2010/main" val="24608227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Walkthrough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749792" y="2708920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662780"/>
            <a:ext cx="7071688" cy="5133712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0" y="5983658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Viva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La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Dirt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1600" i="1" dirty="0" err="1" smtClean="0">
                <a:solidFill>
                  <a:schemeClr val="bg1"/>
                </a:solidFill>
                <a:latin typeface="Roboto Medium"/>
              </a:rPr>
              <a:t>League</a:t>
            </a: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/>
            </a:r>
            <a:br>
              <a:rPr lang="cs-CZ" sz="1600" i="1" dirty="0" smtClean="0">
                <a:solidFill>
                  <a:schemeClr val="bg1"/>
                </a:solidFill>
                <a:latin typeface="Roboto Medium"/>
              </a:rPr>
            </a:br>
            <a:r>
              <a:rPr lang="cs-CZ" sz="1600" i="1" dirty="0" smtClean="0">
                <a:solidFill>
                  <a:schemeClr val="bg1"/>
                </a:solidFill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53191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Hands</a:t>
            </a:r>
            <a:r>
              <a:rPr lang="cs-CZ" dirty="0" smtClean="0"/>
              <a:t>-on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749792" y="2708920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581" y="1725854"/>
            <a:ext cx="6354837" cy="5007564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0" y="5896110"/>
            <a:ext cx="237626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Source: </a:t>
            </a:r>
          </a:p>
          <a:p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Viva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La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Dirt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League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/>
            </a:r>
            <a:br>
              <a:rPr lang="cs-CZ" i="1" dirty="0" smtClean="0">
                <a:solidFill>
                  <a:schemeClr val="bg1"/>
                </a:solidFill>
                <a:latin typeface="Roboto Medium"/>
              </a:rPr>
            </a:b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677154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Mixed</a:t>
            </a:r>
            <a:r>
              <a:rPr lang="cs-CZ" dirty="0" smtClean="0"/>
              <a:t> </a:t>
            </a:r>
            <a:r>
              <a:rPr lang="cs-CZ" dirty="0" err="1" smtClean="0"/>
              <a:t>approach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556792"/>
            <a:ext cx="9144000" cy="4476373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4139952" y="6208834"/>
            <a:ext cx="8028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The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Legend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Zelda: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Breath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the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Wild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(2017)</a:t>
            </a:r>
          </a:p>
        </p:txBody>
      </p:sp>
    </p:spTree>
    <p:extLst>
      <p:ext uri="{BB962C8B-B14F-4D97-AF65-F5344CB8AC3E}">
        <p14:creationId xmlns:p14="http://schemas.microsoft.com/office/powerpoint/2010/main" val="11393039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348880"/>
            <a:ext cx="8136904" cy="2929955"/>
          </a:xfrm>
          <a:prstGeom prst="rect">
            <a:avLst/>
          </a:prstGeom>
        </p:spPr>
        <p:txBody>
          <a:bodyPr vert="horz" lIns="91440" rIns="45720" rtlCol="0" anchor="ctr">
            <a:normAutofit fontScale="85000" lnSpcReduction="2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>
                <a:solidFill>
                  <a:schemeClr val="accent1"/>
                </a:solidFill>
              </a:rPr>
              <a:t>In case </a:t>
            </a:r>
            <a:r>
              <a:rPr lang="cs-CZ" dirty="0" err="1" smtClean="0">
                <a:solidFill>
                  <a:schemeClr val="accent1"/>
                </a:solidFill>
              </a:rPr>
              <a:t>of</a:t>
            </a:r>
            <a:r>
              <a:rPr lang="cs-CZ" dirty="0" smtClean="0">
                <a:solidFill>
                  <a:schemeClr val="accent1"/>
                </a:solidFill>
              </a:rPr>
              <a:t> </a:t>
            </a:r>
            <a:r>
              <a:rPr lang="cs-CZ" dirty="0" err="1" smtClean="0">
                <a:solidFill>
                  <a:schemeClr val="accent1"/>
                </a:solidFill>
              </a:rPr>
              <a:t>questions</a:t>
            </a:r>
            <a:r>
              <a:rPr lang="cs-CZ" dirty="0" smtClean="0">
                <a:solidFill>
                  <a:schemeClr val="accent1"/>
                </a:solidFill>
              </a:rPr>
              <a:t>:</a:t>
            </a:r>
          </a:p>
          <a:p>
            <a:endParaRPr lang="cs-CZ" dirty="0" smtClean="0"/>
          </a:p>
          <a:p>
            <a:r>
              <a:rPr lang="cs-CZ" dirty="0" smtClean="0">
                <a:solidFill>
                  <a:schemeClr val="bg1"/>
                </a:solidFill>
              </a:rPr>
              <a:t>kolek@ksvi.mff.cuni.cz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 smtClean="0"/>
          </a:p>
          <a:p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err="1" smtClean="0">
                <a:solidFill>
                  <a:schemeClr val="bg1"/>
                </a:solidFill>
              </a:rPr>
              <a:t>Stay</a:t>
            </a:r>
            <a:r>
              <a:rPr lang="cs-CZ" dirty="0" smtClean="0">
                <a:solidFill>
                  <a:schemeClr val="bg1"/>
                </a:solidFill>
              </a:rPr>
              <a:t> in </a:t>
            </a:r>
            <a:r>
              <a:rPr lang="cs-CZ" dirty="0" err="1" smtClean="0">
                <a:solidFill>
                  <a:schemeClr val="bg1"/>
                </a:solidFill>
              </a:rPr>
              <a:t>touch</a:t>
            </a:r>
            <a:r>
              <a:rPr lang="cs-CZ" dirty="0" smtClean="0">
                <a:solidFill>
                  <a:schemeClr val="bg1"/>
                </a:solidFill>
              </a:rPr>
              <a:t> on </a:t>
            </a:r>
            <a:r>
              <a:rPr lang="cs-CZ" dirty="0" err="1" smtClean="0">
                <a:solidFill>
                  <a:schemeClr val="bg1"/>
                </a:solidFill>
              </a:rPr>
              <a:t>Discord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310484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Onboarding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82681"/>
            <a:ext cx="7704856" cy="537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802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/>
              <a:t>Onboarding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673" y="2204864"/>
            <a:ext cx="9145016" cy="374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50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Shared</a:t>
            </a:r>
            <a:r>
              <a:rPr lang="cs-CZ" dirty="0" smtClean="0"/>
              <a:t> </a:t>
            </a:r>
            <a:r>
              <a:rPr lang="cs-CZ" dirty="0" err="1" smtClean="0"/>
              <a:t>Document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Let‘s</a:t>
            </a:r>
            <a:r>
              <a:rPr lang="cs-CZ" sz="3600" b="1" dirty="0" smtClean="0"/>
              <a:t> go to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g-doc</a:t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en-GB" sz="2800" u="sng" dirty="0">
                <a:hlinkClick r:id="rId3"/>
              </a:rPr>
              <a:t>https://</a:t>
            </a:r>
            <a:r>
              <a:rPr lang="en-GB" sz="2800" u="sng" dirty="0" smtClean="0">
                <a:hlinkClick r:id="rId3"/>
              </a:rPr>
              <a:t>docs.google.com/spreadsheets/d/1S224KOCIWKzA_WloW1wx3kx8IBXlc33VQ1ihAeZIDoY/edit?usp=sharing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(Link in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Discord</a:t>
            </a:r>
            <a:r>
              <a:rPr lang="cs-CZ" sz="3600" b="1" dirty="0" smtClean="0"/>
              <a:t>)</a:t>
            </a: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89449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sz="4000" dirty="0" err="1" smtClean="0"/>
              <a:t>Limits</a:t>
            </a:r>
            <a:r>
              <a:rPr lang="cs-CZ" sz="4000" dirty="0" smtClean="0"/>
              <a:t> </a:t>
            </a:r>
            <a:r>
              <a:rPr lang="cs-CZ" sz="4000" dirty="0" err="1" smtClean="0"/>
              <a:t>of</a:t>
            </a:r>
            <a:r>
              <a:rPr lang="cs-CZ" sz="4000" dirty="0" smtClean="0"/>
              <a:t> </a:t>
            </a:r>
            <a:r>
              <a:rPr lang="cs-CZ" sz="4000" dirty="0" err="1" smtClean="0"/>
              <a:t>our</a:t>
            </a:r>
            <a:r>
              <a:rPr lang="cs-CZ" sz="4000" dirty="0" smtClean="0"/>
              <a:t> data</a:t>
            </a:r>
            <a:endParaRPr lang="cs-CZ" sz="4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r>
              <a:rPr lang="cs-CZ" sz="3600" dirty="0" err="1" smtClean="0"/>
              <a:t>Selection</a:t>
            </a:r>
            <a:r>
              <a:rPr lang="cs-CZ" sz="3600" dirty="0" smtClean="0"/>
              <a:t> </a:t>
            </a:r>
            <a:r>
              <a:rPr lang="cs-CZ" sz="3600" dirty="0" err="1" smtClean="0"/>
              <a:t>bias</a:t>
            </a:r>
            <a:r>
              <a:rPr lang="cs-CZ" sz="3600" dirty="0"/>
              <a:t> &amp;</a:t>
            </a:r>
            <a:r>
              <a:rPr lang="cs-CZ" sz="3600" dirty="0" smtClean="0"/>
              <a:t> Response </a:t>
            </a:r>
            <a:r>
              <a:rPr lang="cs-CZ" sz="3600" dirty="0" err="1" smtClean="0"/>
              <a:t>bias</a:t>
            </a:r>
            <a:endParaRPr lang="cs-CZ" sz="3600" dirty="0" smtClean="0"/>
          </a:p>
          <a:p>
            <a:pPr marL="461772" indent="-342900">
              <a:buClr>
                <a:schemeClr val="accent1"/>
              </a:buClr>
              <a:buSzPct val="80000"/>
              <a:buFontTx/>
              <a:buChar char="-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4033832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Sampling</a:t>
            </a:r>
            <a:r>
              <a:rPr lang="cs-CZ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cs-CZ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Bias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457200" y="2598109"/>
            <a:ext cx="8363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8530" y="-315415"/>
            <a:ext cx="9202940" cy="7488830"/>
          </a:xfrm>
          <a:prstGeom prst="rect">
            <a:avLst/>
          </a:prstGeom>
        </p:spPr>
      </p:pic>
      <p:sp>
        <p:nvSpPr>
          <p:cNvPr id="3" name="TextovéPole 2"/>
          <p:cNvSpPr txBox="1"/>
          <p:nvPr/>
        </p:nvSpPr>
        <p:spPr>
          <a:xfrm>
            <a:off x="827584" y="3014432"/>
            <a:ext cx="7416824" cy="92333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cs-CZ" sz="5400" dirty="0" smtClean="0"/>
              <a:t>1. </a:t>
            </a:r>
            <a:r>
              <a:rPr lang="cs-CZ" sz="5400" dirty="0" err="1" smtClean="0"/>
              <a:t>Sampling</a:t>
            </a:r>
            <a:r>
              <a:rPr lang="cs-CZ" sz="5400" dirty="0" smtClean="0"/>
              <a:t> </a:t>
            </a:r>
            <a:r>
              <a:rPr lang="cs-CZ" sz="5400" dirty="0" err="1" smtClean="0"/>
              <a:t>Bias</a:t>
            </a:r>
            <a:endParaRPr lang="en-US" sz="5400" dirty="0"/>
          </a:p>
        </p:txBody>
      </p:sp>
      <p:sp>
        <p:nvSpPr>
          <p:cNvPr id="8" name="TextovéPole 7"/>
          <p:cNvSpPr txBox="1"/>
          <p:nvPr/>
        </p:nvSpPr>
        <p:spPr>
          <a:xfrm>
            <a:off x="827584" y="4257554"/>
            <a:ext cx="7403744" cy="92333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cs-CZ" sz="5400" dirty="0"/>
              <a:t>2</a:t>
            </a:r>
            <a:r>
              <a:rPr lang="cs-CZ" sz="5400" dirty="0" smtClean="0"/>
              <a:t>. Non-response </a:t>
            </a:r>
            <a:r>
              <a:rPr lang="cs-CZ" sz="5400" dirty="0" err="1" smtClean="0"/>
              <a:t>Bias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59389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Survivorship</a:t>
            </a:r>
            <a:r>
              <a:rPr lang="cs-CZ" dirty="0" smtClean="0"/>
              <a:t> </a:t>
            </a:r>
            <a:r>
              <a:rPr lang="cs-CZ" dirty="0" err="1" smtClean="0"/>
              <a:t>bias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" y="1408176"/>
            <a:ext cx="9149885" cy="5261184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107504" y="5758435"/>
            <a:ext cx="244827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</a:t>
            </a:r>
          </a:p>
          <a:p>
            <a:r>
              <a:rPr lang="cs-CZ" i="1" dirty="0" err="1" smtClean="0">
                <a:latin typeface="Roboto Medium"/>
              </a:rPr>
              <a:t>The</a:t>
            </a:r>
            <a:r>
              <a:rPr lang="cs-CZ" i="1" dirty="0" smtClean="0">
                <a:latin typeface="Roboto Medium"/>
              </a:rPr>
              <a:t> </a:t>
            </a:r>
            <a:r>
              <a:rPr lang="cs-CZ" i="1" dirty="0" err="1" smtClean="0">
                <a:latin typeface="Roboto Medium"/>
              </a:rPr>
              <a:t>GameDiscoverCo</a:t>
            </a:r>
            <a:r>
              <a:rPr lang="cs-CZ" i="1" dirty="0" smtClean="0">
                <a:latin typeface="Roboto Medium"/>
              </a:rPr>
              <a:t/>
            </a:r>
            <a:br>
              <a:rPr lang="cs-CZ" i="1" dirty="0" smtClean="0">
                <a:latin typeface="Roboto Medium"/>
              </a:rPr>
            </a:br>
            <a:r>
              <a:rPr lang="cs-CZ" i="1" dirty="0" smtClean="0">
                <a:latin typeface="Roboto Medium"/>
              </a:rPr>
              <a:t>(2021)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664602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Yes</a:t>
            </a:r>
            <a:r>
              <a:rPr lang="cs-CZ" dirty="0" smtClean="0"/>
              <a:t>-man </a:t>
            </a:r>
            <a:r>
              <a:rPr lang="cs-CZ" dirty="0" err="1" smtClean="0"/>
              <a:t>Bias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31855" y="2251234"/>
            <a:ext cx="8363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132856"/>
            <a:ext cx="9764856" cy="389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050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Question</a:t>
            </a:r>
            <a:r>
              <a:rPr lang="cs-CZ" dirty="0" smtClean="0"/>
              <a:t> </a:t>
            </a:r>
            <a:r>
              <a:rPr lang="cs-CZ" dirty="0" err="1" smtClean="0"/>
              <a:t>Order</a:t>
            </a:r>
            <a:r>
              <a:rPr lang="cs-CZ" dirty="0" smtClean="0"/>
              <a:t> </a:t>
            </a:r>
            <a:r>
              <a:rPr lang="cs-CZ" dirty="0" err="1" smtClean="0"/>
              <a:t>Bias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2564904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3600" dirty="0" smtClean="0"/>
              <a:t>1. </a:t>
            </a:r>
            <a:r>
              <a:rPr lang="cs-CZ" sz="3600" dirty="0" err="1" smtClean="0"/>
              <a:t>How</a:t>
            </a:r>
            <a:r>
              <a:rPr lang="cs-CZ" sz="3600" dirty="0" smtClean="0"/>
              <a:t> do </a:t>
            </a:r>
            <a:r>
              <a:rPr lang="cs-CZ" sz="3600" dirty="0" err="1" smtClean="0"/>
              <a:t>you</a:t>
            </a:r>
            <a:r>
              <a:rPr lang="cs-CZ" sz="3600" dirty="0" smtClean="0"/>
              <a:t> </a:t>
            </a:r>
            <a:r>
              <a:rPr lang="cs-CZ" sz="3600" dirty="0" err="1" smtClean="0"/>
              <a:t>evaluate</a:t>
            </a:r>
            <a:r>
              <a:rPr lang="cs-CZ" sz="3600" dirty="0" smtClean="0"/>
              <a:t> </a:t>
            </a:r>
            <a:r>
              <a:rPr lang="cs-CZ" sz="3600" dirty="0" err="1" smtClean="0"/>
              <a:t>the</a:t>
            </a:r>
            <a:r>
              <a:rPr lang="cs-CZ" sz="3600" dirty="0" smtClean="0"/>
              <a:t> game?</a:t>
            </a:r>
            <a:br>
              <a:rPr lang="cs-CZ" sz="3600" dirty="0" smtClean="0"/>
            </a:br>
            <a:r>
              <a:rPr lang="cs-CZ" sz="3600" dirty="0" smtClean="0"/>
              <a:t/>
            </a:r>
            <a:br>
              <a:rPr lang="cs-CZ" sz="3600" dirty="0" smtClean="0"/>
            </a:br>
            <a:r>
              <a:rPr lang="cs-CZ" sz="3600" dirty="0" smtClean="0"/>
              <a:t>2. </a:t>
            </a:r>
            <a:r>
              <a:rPr lang="cs-CZ" sz="3600" dirty="0" err="1" smtClean="0"/>
              <a:t>What</a:t>
            </a:r>
            <a:r>
              <a:rPr lang="cs-CZ" sz="3600" dirty="0" smtClean="0"/>
              <a:t> </a:t>
            </a:r>
            <a:r>
              <a:rPr lang="cs-CZ" sz="3600" dirty="0" err="1" smtClean="0"/>
              <a:t>did</a:t>
            </a:r>
            <a:r>
              <a:rPr lang="cs-CZ" sz="3600" dirty="0" smtClean="0"/>
              <a:t> </a:t>
            </a:r>
            <a:r>
              <a:rPr lang="cs-CZ" sz="3600" dirty="0" err="1" smtClean="0"/>
              <a:t>you</a:t>
            </a:r>
            <a:r>
              <a:rPr lang="cs-CZ" sz="3600" dirty="0" smtClean="0"/>
              <a:t> </a:t>
            </a:r>
            <a:r>
              <a:rPr lang="cs-CZ" sz="3600" dirty="0" err="1" smtClean="0"/>
              <a:t>dislike</a:t>
            </a:r>
            <a:r>
              <a:rPr lang="cs-CZ" sz="3600" dirty="0" smtClean="0"/>
              <a:t> </a:t>
            </a:r>
            <a:r>
              <a:rPr lang="cs-CZ" sz="3600" dirty="0" err="1" smtClean="0"/>
              <a:t>about</a:t>
            </a:r>
            <a:r>
              <a:rPr lang="cs-CZ" sz="3600" dirty="0" smtClean="0"/>
              <a:t> </a:t>
            </a:r>
            <a:r>
              <a:rPr lang="cs-CZ" sz="3600" dirty="0" err="1" smtClean="0"/>
              <a:t>the</a:t>
            </a:r>
            <a:r>
              <a:rPr lang="cs-CZ" sz="3600" dirty="0" smtClean="0"/>
              <a:t> game </a:t>
            </a:r>
            <a:r>
              <a:rPr lang="cs-CZ" sz="3600" dirty="0" err="1" smtClean="0"/>
              <a:t>mechanics</a:t>
            </a:r>
            <a:r>
              <a:rPr lang="cs-CZ" sz="3600" dirty="0" smtClean="0"/>
              <a:t>?</a:t>
            </a: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31855" y="2251234"/>
            <a:ext cx="8363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3318283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19220</TotalTime>
  <Words>241</Words>
  <Application>Microsoft Office PowerPoint</Application>
  <PresentationFormat>Předvádění na obrazovce (4:3)</PresentationFormat>
  <Paragraphs>130</Paragraphs>
  <Slides>19</Slides>
  <Notes>19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7" baseType="lpstr">
      <vt:lpstr>Arial</vt:lpstr>
      <vt:lpstr>Calibri</vt:lpstr>
      <vt:lpstr>Corbel</vt:lpstr>
      <vt:lpstr>Roboto Medium</vt:lpstr>
      <vt:lpstr>Wingdings</vt:lpstr>
      <vt:lpstr>Wingdings 2</vt:lpstr>
      <vt:lpstr>Wingdings 3</vt:lpstr>
      <vt:lpstr>Module</vt:lpstr>
      <vt:lpstr>Prezentace aplikace PowerPoint</vt:lpstr>
      <vt:lpstr>Onboarding</vt:lpstr>
      <vt:lpstr>Onboarding</vt:lpstr>
      <vt:lpstr>Shared Document</vt:lpstr>
      <vt:lpstr>Limits of our data</vt:lpstr>
      <vt:lpstr>Sampling Bias</vt:lpstr>
      <vt:lpstr>Survivorship bias</vt:lpstr>
      <vt:lpstr>Yes-man Bias</vt:lpstr>
      <vt:lpstr>Question Order Bias</vt:lpstr>
      <vt:lpstr>Options Order Bias</vt:lpstr>
      <vt:lpstr>Social desirability or conformity bias</vt:lpstr>
      <vt:lpstr>Tutorials</vt:lpstr>
      <vt:lpstr>Onboarding</vt:lpstr>
      <vt:lpstr>Hands-On</vt:lpstr>
      <vt:lpstr>Three general approaches</vt:lpstr>
      <vt:lpstr>Walkthrough</vt:lpstr>
      <vt:lpstr>Hands-on</vt:lpstr>
      <vt:lpstr>Mixed approach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Pogamut 3</dc:title>
  <dc:creator>Jimmy</dc:creator>
  <cp:lastModifiedBy>k</cp:lastModifiedBy>
  <cp:revision>565</cp:revision>
  <dcterms:created xsi:type="dcterms:W3CDTF">2010-03-09T16:35:26Z</dcterms:created>
  <dcterms:modified xsi:type="dcterms:W3CDTF">2022-01-31T23:35:38Z</dcterms:modified>
</cp:coreProperties>
</file>